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7" r:id="rId5"/>
    <p:sldId id="266" r:id="rId6"/>
    <p:sldId id="271" r:id="rId7"/>
    <p:sldId id="264" r:id="rId8"/>
    <p:sldId id="265" r:id="rId9"/>
    <p:sldId id="269" r:id="rId10"/>
    <p:sldId id="272" r:id="rId11"/>
    <p:sldId id="273" r:id="rId12"/>
    <p:sldId id="275" r:id="rId13"/>
    <p:sldId id="276" r:id="rId14"/>
    <p:sldId id="274" r:id="rId15"/>
    <p:sldId id="27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D6370C"/>
    <a:srgbClr val="1D3A00"/>
    <a:srgbClr val="154B23"/>
    <a:srgbClr val="003635"/>
    <a:srgbClr val="9EFF29"/>
    <a:srgbClr val="C80064"/>
    <a:srgbClr val="C33A1F"/>
    <a:srgbClr val="0000CC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/>
    <p:restoredTop sz="94715"/>
  </p:normalViewPr>
  <p:slideViewPr>
    <p:cSldViewPr snapToGrid="0">
      <p:cViewPr varScale="1">
        <p:scale>
          <a:sx n="158" d="100"/>
          <a:sy n="158" d="100"/>
        </p:scale>
        <p:origin x="296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5E717-4450-401A-92EB-8FB43E80EDC8}"/>
              </a:ext>
            </a:extLst>
          </p:cNvPr>
          <p:cNvSpPr/>
          <p:nvPr userDrawn="1"/>
        </p:nvSpPr>
        <p:spPr>
          <a:xfrm>
            <a:off x="78509" y="4648200"/>
            <a:ext cx="1480127" cy="460286"/>
          </a:xfrm>
          <a:prstGeom prst="rect">
            <a:avLst/>
          </a:prstGeom>
          <a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471160" cy="144533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DDS:</a:t>
            </a:r>
            <a:b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01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165" y="3762422"/>
            <a:ext cx="8192728" cy="730043"/>
          </a:xfrm>
        </p:spPr>
        <p:txBody>
          <a:bodyPr/>
          <a:lstStyle/>
          <a:p>
            <a:r>
              <a:rPr lang="en-US" dirty="0"/>
              <a:t>Beers and Breweries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F59BBD-135B-4978-B6C6-DD095CE2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3A00"/>
                </a:solidFill>
              </a:rPr>
              <a:t>KNN Classification by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BDFED-2ADF-5F40-81B7-7CC902429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64649"/>
            <a:ext cx="4038600" cy="2665476"/>
          </a:xfrm>
          <a:prstGeom prst="rect">
            <a:avLst/>
          </a:prstGeo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FC3562-32EF-804A-92E4-55C1519DF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76876"/>
            <a:ext cx="4038600" cy="264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82ABF-7C29-4C45-8A61-52C325034B79}"/>
              </a:ext>
            </a:extLst>
          </p:cNvPr>
          <p:cNvSpPr txBox="1"/>
          <p:nvPr/>
        </p:nvSpPr>
        <p:spPr>
          <a:xfrm>
            <a:off x="555811" y="1080878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Accuracy = 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E1807-F478-A848-8587-35A737792AE6}"/>
              </a:ext>
            </a:extLst>
          </p:cNvPr>
          <p:cNvSpPr txBox="1"/>
          <p:nvPr/>
        </p:nvSpPr>
        <p:spPr>
          <a:xfrm>
            <a:off x="4822379" y="1087741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Sensitivity &gt; 37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4E185-67F7-9940-A83D-21DDBE23F995}"/>
              </a:ext>
            </a:extLst>
          </p:cNvPr>
          <p:cNvSpPr txBox="1"/>
          <p:nvPr/>
        </p:nvSpPr>
        <p:spPr>
          <a:xfrm>
            <a:off x="5354425" y="4440025"/>
            <a:ext cx="19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Decide to use k=45</a:t>
            </a:r>
          </a:p>
        </p:txBody>
      </p:sp>
    </p:spTree>
    <p:extLst>
      <p:ext uri="{BB962C8B-B14F-4D97-AF65-F5344CB8AC3E}">
        <p14:creationId xmlns:p14="http://schemas.microsoft.com/office/powerpoint/2010/main" val="29633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162529-9AA4-4581-91C4-AB60476D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/>
          <a:lstStyle/>
          <a:p>
            <a:r>
              <a:rPr lang="en-US" b="1" dirty="0"/>
              <a:t>Model Comparison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0C1EDD-CDA0-4EA6-9E5A-0F1DEBC2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KNN Classification by ABV and IBU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5E24BD-82DC-4967-BB47-9123799F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3924363" cy="178069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b="1" dirty="0"/>
              <a:t>Overall accuracy 80%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IPA  78%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Other Ales 81%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6E3F3A-8D79-451F-A3A9-C4356236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Naïve Bayes model by ABV and IBU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467CF-2A9C-1246-89E9-A410FCC25043}"/>
              </a:ext>
            </a:extLst>
          </p:cNvPr>
          <p:cNvSpPr txBox="1">
            <a:spLocks/>
          </p:cNvSpPr>
          <p:nvPr/>
        </p:nvSpPr>
        <p:spPr>
          <a:xfrm>
            <a:off x="4557252" y="2127914"/>
            <a:ext cx="4064617" cy="178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Overall accuracy 78%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IPA  68%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Other Ales 85%</a:t>
            </a:r>
          </a:p>
          <a:p>
            <a:pPr algn="ctr">
              <a:lnSpc>
                <a:spcPct val="9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0742-BB07-E747-B99E-FE3E68F6F1B7}"/>
              </a:ext>
            </a:extLst>
          </p:cNvPr>
          <p:cNvSpPr txBox="1"/>
          <p:nvPr/>
        </p:nvSpPr>
        <p:spPr>
          <a:xfrm>
            <a:off x="532692" y="3908612"/>
            <a:ext cx="81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Note: We can tune KNN to increase better prediction on either IPA or Other ales, we can’t tune Naïve Bayes model because it is using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6520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40A86E-EA5D-4FDE-A92D-46CC41E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Density of all Beer count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83673-D7E8-CF43-A8DF-B0CC5897A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038" y="1390680"/>
            <a:ext cx="7023887" cy="3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1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7778712-D45E-4837-AEDA-F20E432A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5" y="269160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Density of Ales count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10A9A-EACC-F44B-AEC0-051543ADE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04" y="1339371"/>
            <a:ext cx="6619448" cy="3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3AB94-75FA-8843-9AC2-547F39B0C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82" y="1367496"/>
            <a:ext cx="6781126" cy="364689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890D571-9C87-4181-888B-100D0A37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/>
          <a:lstStyle/>
          <a:p>
            <a:r>
              <a:rPr lang="en-US" dirty="0"/>
              <a:t>Average ABV by State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3B7F61-46F0-574D-98AC-156184C0B1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82" y="3878333"/>
            <a:ext cx="1717807" cy="11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0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E0BDF-988F-4EAD-A969-9F79A4925CD4}"/>
              </a:ext>
            </a:extLst>
          </p:cNvPr>
          <p:cNvGrpSpPr/>
          <p:nvPr/>
        </p:nvGrpSpPr>
        <p:grpSpPr>
          <a:xfrm>
            <a:off x="1962755" y="119349"/>
            <a:ext cx="5948189" cy="4923705"/>
            <a:chOff x="2648556" y="1144586"/>
            <a:chExt cx="4055918" cy="3667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273B5-A043-4960-8E08-A5315B74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974" y="1144586"/>
              <a:ext cx="4000500" cy="3667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90096F-B0AF-410F-B024-141DA0ED7560}"/>
                </a:ext>
              </a:extLst>
            </p:cNvPr>
            <p:cNvSpPr txBox="1"/>
            <p:nvPr/>
          </p:nvSpPr>
          <p:spPr>
            <a:xfrm>
              <a:off x="2648556" y="4565490"/>
              <a:ext cx="12474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mic Sans MS" panose="030F0702030302020204" pitchFamily="66" charset="0"/>
                </a:rPr>
                <a:t>www.hiclipart.com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7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63" y="1582769"/>
            <a:ext cx="4807941" cy="258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We were provided 2 datasets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Taken together the data contain information on selected breweries in all 50 states of the United States. </a:t>
            </a:r>
          </a:p>
          <a:p>
            <a:r>
              <a:rPr lang="en-US" sz="1800" dirty="0"/>
              <a:t>It includes their respective beer products;</a:t>
            </a:r>
          </a:p>
          <a:p>
            <a:pPr lvl="1"/>
            <a:r>
              <a:rPr lang="en-US" sz="1800" dirty="0"/>
              <a:t>associated Alcohol by Volume;</a:t>
            </a:r>
          </a:p>
          <a:p>
            <a:pPr lvl="1"/>
            <a:r>
              <a:rPr lang="en-US" sz="1800" dirty="0"/>
              <a:t>International Bitterness Unit;</a:t>
            </a:r>
          </a:p>
          <a:p>
            <a:pPr marL="457200" lvl="1" indent="0">
              <a:buNone/>
            </a:pPr>
            <a:r>
              <a:rPr lang="en-US" sz="1800" dirty="0"/>
              <a:t>And their home cities and states.</a:t>
            </a:r>
          </a:p>
        </p:txBody>
      </p:sp>
      <p:pic>
        <p:nvPicPr>
          <p:cNvPr id="5" name="Picture 4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2D08199C-6925-40F2-8654-ACC667B6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668" y="1852933"/>
            <a:ext cx="3770332" cy="2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E4BF-6A3D-2D43-BE9C-B050450F3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461" y="57570"/>
            <a:ext cx="7176613" cy="50859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B2E63D-97C9-0849-BE02-4CCA3736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114" y="729640"/>
            <a:ext cx="3857919" cy="2480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0C618-1214-DC45-967C-8A356BCA396F}"/>
              </a:ext>
            </a:extLst>
          </p:cNvPr>
          <p:cNvSpPr txBox="1"/>
          <p:nvPr/>
        </p:nvSpPr>
        <p:spPr>
          <a:xfrm>
            <a:off x="59962" y="475861"/>
            <a:ext cx="1495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Top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Colorado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Michigan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C3667-6221-A541-9553-F369C5781DB4}"/>
              </a:ext>
            </a:extLst>
          </p:cNvPr>
          <p:cNvSpPr txBox="1"/>
          <p:nvPr/>
        </p:nvSpPr>
        <p:spPr>
          <a:xfrm>
            <a:off x="0" y="2476103"/>
            <a:ext cx="1909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Least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North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South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West Virginia</a:t>
            </a:r>
          </a:p>
        </p:txBody>
      </p:sp>
    </p:spTree>
    <p:extLst>
      <p:ext uri="{BB962C8B-B14F-4D97-AF65-F5344CB8AC3E}">
        <p14:creationId xmlns:p14="http://schemas.microsoft.com/office/powerpoint/2010/main" val="382244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1522D-7EC1-DC4B-B66D-AC1FA0D2FFB9}"/>
              </a:ext>
            </a:extLst>
          </p:cNvPr>
          <p:cNvSpPr txBox="1">
            <a:spLocks/>
          </p:cNvSpPr>
          <p:nvPr/>
        </p:nvSpPr>
        <p:spPr>
          <a:xfrm>
            <a:off x="33694" y="69905"/>
            <a:ext cx="2552637" cy="2501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/>
              <a:t>Resolved Missing Data</a:t>
            </a:r>
          </a:p>
          <a:p>
            <a:r>
              <a:rPr lang="en-US" sz="2000" b="1" dirty="0"/>
              <a:t>Predictive Mean Matching </a:t>
            </a:r>
          </a:p>
          <a:p>
            <a:r>
              <a:rPr lang="en-US" sz="2000" b="1" dirty="0"/>
              <a:t>filled in value matches the original density plot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/>
              <a:t>Proceed to imputed data for further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A7E3C-9E27-F847-95C6-46419BE6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31" y="214852"/>
            <a:ext cx="6219573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100052" cy="925034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ABV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3011415" cy="12724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Delaware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Michigan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3011415" cy="127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Utah </a:t>
            </a:r>
          </a:p>
          <a:p>
            <a:r>
              <a:rPr lang="en-US" b="1" dirty="0">
                <a:solidFill>
                  <a:schemeClr val="tx1"/>
                </a:solidFill>
              </a:rPr>
              <a:t>New Jersey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92909EC-94AE-C84A-AF57-E1A19D4BE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464" y="625953"/>
            <a:ext cx="6086635" cy="42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2877671" cy="906122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IBU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2674665" cy="1253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of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Arkansas</a:t>
            </a:r>
          </a:p>
          <a:p>
            <a:r>
              <a:rPr lang="en-US" b="1" dirty="0">
                <a:solidFill>
                  <a:schemeClr val="tx1"/>
                </a:solidFill>
              </a:rPr>
              <a:t>New Hampshire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2674665" cy="125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r>
              <a:rPr lang="en-US" b="1" dirty="0">
                <a:solidFill>
                  <a:schemeClr val="tx1"/>
                </a:solidFill>
              </a:rPr>
              <a:t>Wisconsin</a:t>
            </a:r>
          </a:p>
          <a:p>
            <a:r>
              <a:rPr lang="en-US" b="1" dirty="0">
                <a:solidFill>
                  <a:schemeClr val="tx1"/>
                </a:solidFill>
              </a:rPr>
              <a:t>Kansas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C5918-A8C3-EE4E-9071-6EC582B41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813" y="424635"/>
            <a:ext cx="6307533" cy="44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348C7-4F35-4121-9197-07A57B0F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89" y="1608991"/>
            <a:ext cx="3190412" cy="26090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445" y="-11389"/>
            <a:ext cx="5124238" cy="92503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State with most </a:t>
            </a:r>
            <a:r>
              <a:rPr lang="en-US" sz="2800" b="1" dirty="0" err="1">
                <a:solidFill>
                  <a:srgbClr val="002060"/>
                </a:solidFill>
              </a:rPr>
              <a:t>alcholic</a:t>
            </a:r>
            <a:r>
              <a:rPr lang="en-US" sz="2800" b="1" dirty="0">
                <a:solidFill>
                  <a:srgbClr val="002060"/>
                </a:solidFill>
              </a:rPr>
              <a:t> Beer, and most bitter beer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0CD7-2E9E-4F76-A708-8E2F93B1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2" y="2571750"/>
            <a:ext cx="2958947" cy="221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B237B-082E-4F3B-9A5A-08AE29AD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" y="1133009"/>
            <a:ext cx="2406904" cy="217616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8E0477-75E6-473B-9C84-7F42EACFCA11}"/>
              </a:ext>
            </a:extLst>
          </p:cNvPr>
          <p:cNvSpPr txBox="1">
            <a:spLocks/>
          </p:cNvSpPr>
          <p:nvPr/>
        </p:nvSpPr>
        <p:spPr>
          <a:xfrm>
            <a:off x="14748" y="1089966"/>
            <a:ext cx="2363376" cy="84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C00000"/>
                </a:solidFill>
              </a:rPr>
              <a:t>Most Bitter beer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F77CE-A14C-433B-8350-FDF0DBC79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414" y="180574"/>
            <a:ext cx="3831727" cy="24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76759" y="180574"/>
            <a:ext cx="1562987" cy="1259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Max alcoholic beer</a:t>
            </a:r>
          </a:p>
        </p:txBody>
      </p:sp>
    </p:spTree>
    <p:extLst>
      <p:ext uri="{BB962C8B-B14F-4D97-AF65-F5344CB8AC3E}">
        <p14:creationId xmlns:p14="http://schemas.microsoft.com/office/powerpoint/2010/main" val="279374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EA504-4C3F-4640-A8BD-2A9D69E25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9" y="187243"/>
            <a:ext cx="6490449" cy="45665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046" y="353143"/>
            <a:ext cx="3642254" cy="687343"/>
          </a:xfrm>
        </p:spPr>
        <p:txBody>
          <a:bodyPr>
            <a:normAutofit/>
          </a:bodyPr>
          <a:lstStyle/>
          <a:p>
            <a:r>
              <a:rPr lang="en-US" sz="1600" b="1" dirty="0"/>
              <a:t>Summary Statistics for ABV: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89410" y="1040486"/>
            <a:ext cx="2000137" cy="99889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ABV</a:t>
            </a:r>
          </a:p>
          <a:p>
            <a:r>
              <a:rPr lang="en-US" dirty="0">
                <a:solidFill>
                  <a:schemeClr val="tx1"/>
                </a:solidFill>
              </a:rPr>
              <a:t>Range from 0.1% to 12.8%</a:t>
            </a:r>
          </a:p>
          <a:p>
            <a:r>
              <a:rPr lang="en-US" dirty="0">
                <a:solidFill>
                  <a:schemeClr val="tx1"/>
                </a:solidFill>
              </a:rPr>
              <a:t>Median is 5.6% </a:t>
            </a:r>
          </a:p>
          <a:p>
            <a:r>
              <a:rPr lang="en-US" dirty="0">
                <a:solidFill>
                  <a:schemeClr val="tx1"/>
                </a:solidFill>
              </a:rPr>
              <a:t>Mean </a:t>
            </a:r>
            <a:r>
              <a:rPr lang="en-US">
                <a:solidFill>
                  <a:schemeClr val="tx1"/>
                </a:solidFill>
              </a:rPr>
              <a:t>is 6%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568387-2998-4529-88DE-86EEC54AF740}"/>
              </a:ext>
            </a:extLst>
          </p:cNvPr>
          <p:cNvSpPr txBox="1">
            <a:spLocks/>
          </p:cNvSpPr>
          <p:nvPr/>
        </p:nvSpPr>
        <p:spPr>
          <a:xfrm>
            <a:off x="6004300" y="3290680"/>
            <a:ext cx="2342848" cy="9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Boxplot showing distribution of values.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Red stars are outliers</a:t>
            </a:r>
          </a:p>
          <a:p>
            <a:r>
              <a:rPr lang="en-US" sz="1200" dirty="0">
                <a:solidFill>
                  <a:schemeClr val="tx1"/>
                </a:solidFill>
              </a:rPr>
              <a:t>It is right-skewed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274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4505C-07A3-6E4A-B63C-B267EC6AD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77" y="144927"/>
            <a:ext cx="6212962" cy="4853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91C95B-A414-C240-B2A3-BB0B745F4224}"/>
              </a:ext>
            </a:extLst>
          </p:cNvPr>
          <p:cNvSpPr txBox="1"/>
          <p:nvPr/>
        </p:nvSpPr>
        <p:spPr>
          <a:xfrm>
            <a:off x="2918843" y="519954"/>
            <a:ext cx="20834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This scatter plot shows a broad positive linear relationship between the alcohol content and bitterness of beer.</a:t>
            </a:r>
          </a:p>
          <a:p>
            <a:endParaRPr lang="en-US" sz="1200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FFEE39C-ED5D-1547-BB1B-6F3F30B3299F}"/>
              </a:ext>
            </a:extLst>
          </p:cNvPr>
          <p:cNvSpPr txBox="1">
            <a:spLocks/>
          </p:cNvSpPr>
          <p:nvPr/>
        </p:nvSpPr>
        <p:spPr>
          <a:xfrm>
            <a:off x="6989430" y="3414853"/>
            <a:ext cx="1551316" cy="1210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300" b="1" dirty="0">
                <a:solidFill>
                  <a:schemeClr val="accent6">
                    <a:lumMod val="50000"/>
                  </a:schemeClr>
                </a:solidFill>
              </a:rPr>
              <a:t>Add in Sugar to balance the bitterness flavor can potentially lead to higher ABV value</a:t>
            </a: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3C6901-0414-2543-BC0A-794FDB15B12D}"/>
              </a:ext>
            </a:extLst>
          </p:cNvPr>
          <p:cNvSpPr/>
          <p:nvPr/>
        </p:nvSpPr>
        <p:spPr>
          <a:xfrm rot="3355892">
            <a:off x="6141935" y="1800890"/>
            <a:ext cx="985962" cy="1701579"/>
          </a:xfrm>
          <a:prstGeom prst="ellipse">
            <a:avLst/>
          </a:prstGeom>
          <a:noFill/>
          <a:ln w="38100">
            <a:solidFill>
              <a:srgbClr val="C00000">
                <a:alpha val="75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6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Macintosh PowerPoint</Application>
  <PresentationFormat>On-screen Show (16:9)</PresentationFormat>
  <Paragraphs>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Comic Sans MS</vt:lpstr>
      <vt:lpstr>Office Theme</vt:lpstr>
      <vt:lpstr>DDS: Case Study 01</vt:lpstr>
      <vt:lpstr>Data Provided</vt:lpstr>
      <vt:lpstr>PowerPoint Presentation</vt:lpstr>
      <vt:lpstr>PowerPoint Presentation</vt:lpstr>
      <vt:lpstr>EDA: Median ABV by state</vt:lpstr>
      <vt:lpstr>EDA: Median IBU by state</vt:lpstr>
      <vt:lpstr>State with most alcholic Beer, and most bitter beer</vt:lpstr>
      <vt:lpstr>Summary Statistics for ABV:</vt:lpstr>
      <vt:lpstr>PowerPoint Presentation</vt:lpstr>
      <vt:lpstr>KNN Classification by ABV and IBU</vt:lpstr>
      <vt:lpstr>Model Comparison</vt:lpstr>
      <vt:lpstr>Density of all Beer count by City</vt:lpstr>
      <vt:lpstr>Density of Ales count by City</vt:lpstr>
      <vt:lpstr>Average ABV by State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Yu</dc:creator>
  <cp:lastModifiedBy/>
  <cp:revision>1</cp:revision>
  <dcterms:created xsi:type="dcterms:W3CDTF">2020-10-12T19:42:46Z</dcterms:created>
  <dcterms:modified xsi:type="dcterms:W3CDTF">2020-10-14T14:25:23Z</dcterms:modified>
</cp:coreProperties>
</file>